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65" r:id="rId2"/>
    <p:sldId id="256" r:id="rId3"/>
    <p:sldId id="261" r:id="rId4"/>
    <p:sldId id="258" r:id="rId5"/>
    <p:sldId id="266" r:id="rId6"/>
    <p:sldId id="264" r:id="rId7"/>
    <p:sldId id="269" r:id="rId8"/>
    <p:sldId id="268" r:id="rId9"/>
    <p:sldId id="262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E9F3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Estilo medio 1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878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74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93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43926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863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2117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54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9236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854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173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0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357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572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77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285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001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777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3493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4D2F0713-A87F-441C-8FC6-909DAD4C53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DCE39362-DB0E-478B-BD4C-E2A81595F8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Picture 14" descr="C:\Users\aitor\Desktop\fondos-ipad-ios7-textura-0001.jpg">
            <a:extLst>
              <a:ext uri="{FF2B5EF4-FFF2-40B4-BE49-F238E27FC236}">
                <a16:creationId xmlns="" xmlns:a16="http://schemas.microsoft.com/office/drawing/2014/main" id="{4621EB1C-CED9-48D7-B8F6-8AA123387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25000"/>
          </a:blip>
          <a:srcRect b="1481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54000"/>
              </a:srgbClr>
            </a:outerShdw>
          </a:effectLst>
        </p:spPr>
      </p:pic>
      <p:sp>
        <p:nvSpPr>
          <p:cNvPr id="8" name="CuadroTexto 7">
            <a:extLst>
              <a:ext uri="{FF2B5EF4-FFF2-40B4-BE49-F238E27FC236}">
                <a16:creationId xmlns="" xmlns:a16="http://schemas.microsoft.com/office/drawing/2014/main" id="{42363C7A-DAF4-45A9-9737-B04EC77E7487}"/>
              </a:ext>
            </a:extLst>
          </p:cNvPr>
          <p:cNvSpPr txBox="1"/>
          <p:nvPr/>
        </p:nvSpPr>
        <p:spPr>
          <a:xfrm>
            <a:off x="827404" y="916661"/>
            <a:ext cx="1302416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6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s-ES" sz="6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SCIENTIST</a:t>
            </a:r>
            <a:r>
              <a:rPr lang="es-ES" sz="6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6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CERTIFICATION</a:t>
            </a:r>
            <a:endParaRPr lang="es-E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="" xmlns:a16="http://schemas.microsoft.com/office/drawing/2014/main" id="{A43856B7-A80D-4C13-A186-5240E83221B5}"/>
              </a:ext>
            </a:extLst>
          </p:cNvPr>
          <p:cNvSpPr txBox="1"/>
          <p:nvPr/>
        </p:nvSpPr>
        <p:spPr>
          <a:xfrm>
            <a:off x="2695892" y="2456408"/>
            <a:ext cx="61976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4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</a:rPr>
              <a:t>Jorge Alegre Portillo</a:t>
            </a:r>
            <a:endParaRPr lang="es-E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tantia" panose="02030602050306030303" pitchFamily="18" charset="0"/>
            </a:endParaRPr>
          </a:p>
        </p:txBody>
      </p:sp>
      <p:pic>
        <p:nvPicPr>
          <p:cNvPr id="1028" name="Picture 4" descr="Reseña Datacamp: Descubre qué es Datacamp aquí.">
            <a:extLst>
              <a:ext uri="{FF2B5EF4-FFF2-40B4-BE49-F238E27FC236}">
                <a16:creationId xmlns="" xmlns:a16="http://schemas.microsoft.com/office/drawing/2014/main" id="{6068EB43-1C31-43CD-AE40-D47391A6C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192" y="3429000"/>
            <a:ext cx="4191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="" xmlns:a16="http://schemas.microsoft.com/office/drawing/2014/main" id="{A43856B7-A80D-4C13-A186-5240E83221B5}"/>
              </a:ext>
            </a:extLst>
          </p:cNvPr>
          <p:cNvSpPr txBox="1"/>
          <p:nvPr/>
        </p:nvSpPr>
        <p:spPr>
          <a:xfrm>
            <a:off x="2695892" y="3319910"/>
            <a:ext cx="61976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tantia" panose="02030602050306030303" pitchFamily="18" charset="0"/>
              </a:rPr>
              <a:t>jalegrep@gmail.com</a:t>
            </a:r>
            <a:endParaRPr lang="es-E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32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="" xmlns:a16="http://schemas.microsoft.com/office/drawing/2014/main" id="{D46F41DC-CE99-4AE7-8C4F-61E5710D14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12192000" cy="685800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59CCA7CF-EB51-402E-92CC-B2AD4F4D3385}"/>
              </a:ext>
            </a:extLst>
          </p:cNvPr>
          <p:cNvSpPr txBox="1"/>
          <p:nvPr/>
        </p:nvSpPr>
        <p:spPr>
          <a:xfrm>
            <a:off x="4380007" y="520265"/>
            <a:ext cx="78917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8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s-ES" sz="48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256232" y="1871528"/>
            <a:ext cx="987039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Finally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,  2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groups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have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been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selected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to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segment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Ukraine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We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can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see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this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segmentation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from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different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points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of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view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(</a:t>
            </a:r>
            <a:r>
              <a:rPr lang="es-ES" sz="3200" dirty="0" err="1">
                <a:solidFill>
                  <a:schemeClr val="accent6">
                    <a:lumMod val="75000"/>
                  </a:schemeClr>
                </a:solidFill>
              </a:rPr>
              <a:t>S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ervice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&amp; </a:t>
            </a:r>
            <a:r>
              <a:rPr lang="es-ES" sz="3200" dirty="0" err="1">
                <a:solidFill>
                  <a:schemeClr val="accent6">
                    <a:lumMod val="75000"/>
                  </a:schemeClr>
                </a:solidFill>
              </a:rPr>
              <a:t>L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ocation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),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Best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: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Take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out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sz="3200" dirty="0" err="1" smtClean="0">
                <a:solidFill>
                  <a:schemeClr val="accent6">
                    <a:lumMod val="75000"/>
                  </a:schemeClr>
                </a:solidFill>
              </a:rPr>
              <a:t>option</a:t>
            </a:r>
            <a:r>
              <a:rPr lang="es-ES" sz="3200" dirty="0" smtClean="0">
                <a:solidFill>
                  <a:schemeClr val="accent6">
                    <a:lumMod val="75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3002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="" xmlns:a16="http://schemas.microsoft.com/office/drawing/2014/main" id="{721EDE4F-82AD-470D-B3F6-CCE91204E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2"/>
            <a:ext cx="12192000" cy="685800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913431" y="672159"/>
            <a:ext cx="4743450" cy="923926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9" name="Tab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564953"/>
              </p:ext>
            </p:extLst>
          </p:nvPr>
        </p:nvGraphicFramePr>
        <p:xfrm>
          <a:off x="749542" y="3339507"/>
          <a:ext cx="4743452" cy="1854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37172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37172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FEATURE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COUNT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Region 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Place Name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187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Place Type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Price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2" name="Tab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273914"/>
              </p:ext>
            </p:extLst>
          </p:nvPr>
        </p:nvGraphicFramePr>
        <p:xfrm>
          <a:off x="6654691" y="3292379"/>
          <a:ext cx="4743452" cy="222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37172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37172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FEATURE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TYPE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800" b="0" kern="120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Rating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Range</a:t>
                      </a:r>
                      <a:r>
                        <a:rPr lang="es-ES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(0-5), </a:t>
                      </a:r>
                      <a:r>
                        <a:rPr lang="es-ES" baseline="0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Numeric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Reviews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Numeric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Delivery</a:t>
                      </a:r>
                      <a:r>
                        <a:rPr lang="es-ES" sz="1800" b="0" kern="1200" baseline="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ES" sz="1800" b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option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True / False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Dine</a:t>
                      </a:r>
                      <a:r>
                        <a:rPr lang="es-ES" sz="1800" b="0" kern="1200" baseline="0" dirty="0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in </a:t>
                      </a:r>
                      <a:r>
                        <a:rPr lang="es-ES" sz="1800" b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option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True / False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Takeout</a:t>
                      </a:r>
                      <a:r>
                        <a:rPr lang="es-E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ES" dirty="0" err="1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option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True / False</a:t>
                      </a:r>
                      <a:endParaRPr lang="en-US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914399" y="2461845"/>
            <a:ext cx="44137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solidFill>
                  <a:schemeClr val="accent6">
                    <a:lumMod val="75000"/>
                  </a:schemeClr>
                </a:solidFill>
              </a:rPr>
              <a:t>CATEGORICAL VARIABLES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6632331" y="2444259"/>
            <a:ext cx="516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>
                <a:solidFill>
                  <a:schemeClr val="accent6">
                    <a:lumMod val="75000"/>
                  </a:schemeClr>
                </a:solidFill>
              </a:rPr>
              <a:t>NUMERIC/BOOLEAN VARIABLES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8484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6E8203C9-2432-4405-961C-F9DAEABFCF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3"/>
            <a:ext cx="12192000" cy="685800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404518" y="543560"/>
            <a:ext cx="3382963" cy="619126"/>
          </a:xfrm>
        </p:spPr>
        <p:txBody>
          <a:bodyPr>
            <a:noAutofit/>
          </a:bodyPr>
          <a:lstStyle/>
          <a:p>
            <a:r>
              <a:rPr lang="es-ES" dirty="0" err="1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disclaimer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110953" y="1706250"/>
            <a:ext cx="100498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Conclusions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in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this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presentation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are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based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in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statistical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models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Trade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-off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between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complexity-accuracy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and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explainability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has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been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made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Due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to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the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database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had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null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values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,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some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bias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could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have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been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introduced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to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the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s-ES" sz="2800" dirty="0" err="1" smtClean="0">
                <a:solidFill>
                  <a:schemeClr val="accent6">
                    <a:lumMod val="50000"/>
                  </a:schemeClr>
                </a:solidFill>
              </a:rPr>
              <a:t>models</a:t>
            </a:r>
            <a:r>
              <a:rPr lang="es-ES" sz="2800" dirty="0" smtClean="0">
                <a:solidFill>
                  <a:schemeClr val="accent6">
                    <a:lumMod val="50000"/>
                  </a:schemeClr>
                </a:solidFill>
              </a:rPr>
              <a:t>.</a:t>
            </a:r>
            <a:endParaRPr lang="en-US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54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0027F8AB-E382-42EF-A2AD-D27B5E517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182877"/>
            <a:ext cx="12192000" cy="685800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4628" y="1255354"/>
            <a:ext cx="11802744" cy="790576"/>
          </a:xfrm>
        </p:spPr>
        <p:txBody>
          <a:bodyPr>
            <a:noAutofit/>
          </a:bodyPr>
          <a:lstStyle/>
          <a:p>
            <a:pPr algn="ctr"/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Segmentation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using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k-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means</a:t>
            </a:r>
            <a:r>
              <a:rPr lang="es-ES" dirty="0" smtClean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s-ES" dirty="0" smtClean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ES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elbow</a:t>
            </a:r>
            <a:r>
              <a:rPr lang="es-ES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plot</a:t>
            </a:r>
            <a:endParaRPr lang="en-US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407" y="2286579"/>
            <a:ext cx="10481283" cy="4359828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6096000" y="2991028"/>
            <a:ext cx="3876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Whenever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inertia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hits 2,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the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inertia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tends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to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descrease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slower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313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0027F8AB-E382-42EF-A2AD-D27B5E517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182877"/>
            <a:ext cx="12192000" cy="685800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4628" y="1255354"/>
            <a:ext cx="11802744" cy="790576"/>
          </a:xfrm>
        </p:spPr>
        <p:txBody>
          <a:bodyPr>
            <a:noAutofit/>
          </a:bodyPr>
          <a:lstStyle/>
          <a:p>
            <a:pPr algn="ctr"/>
            <a:r>
              <a:rPr lang="es-ES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Segmentation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using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k-</a:t>
            </a:r>
            <a:r>
              <a:rPr lang="es-ES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means</a:t>
            </a:r>
            <a:r>
              <a:rPr lang="es-ES" dirty="0" smtClean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s-ES" dirty="0" smtClean="0">
                <a:solidFill>
                  <a:srgbClr val="92D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ES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Silhouette</a:t>
            </a:r>
            <a:r>
              <a:rPr lang="es-ES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score</a:t>
            </a:r>
            <a:endParaRPr lang="en-US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264" y="2486025"/>
            <a:ext cx="11782425" cy="371475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2538101" y="3118408"/>
            <a:ext cx="6246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Maximums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in 2 and 11.</a:t>
            </a:r>
          </a:p>
          <a:p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2 has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been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chosen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due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to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11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would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lose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explainability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03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F5053045-3B1D-43D1-A4B4-9B3B8AAE8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3"/>
            <a:ext cx="12192000" cy="685800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59CCA7CF-EB51-402E-92CC-B2AD4F4D3385}"/>
              </a:ext>
            </a:extLst>
          </p:cNvPr>
          <p:cNvSpPr txBox="1"/>
          <p:nvPr/>
        </p:nvSpPr>
        <p:spPr>
          <a:xfrm>
            <a:off x="2927222" y="335559"/>
            <a:ext cx="78917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8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SEGMENTATION BY SERVICE </a:t>
            </a:r>
          </a:p>
          <a:p>
            <a:pPr algn="ctr"/>
            <a:r>
              <a:rPr lang="es-ES" sz="48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TAKE OUT OPTION</a:t>
            </a:r>
            <a:endParaRPr lang="es-ES" sz="4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505" y="2317693"/>
            <a:ext cx="10030181" cy="3137329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828658" y="2854295"/>
            <a:ext cx="3999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To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cluster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0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belong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the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places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with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Takeout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option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Flecha derecha 7"/>
          <p:cNvSpPr/>
          <p:nvPr/>
        </p:nvSpPr>
        <p:spPr>
          <a:xfrm>
            <a:off x="6405073" y="3177460"/>
            <a:ext cx="846034" cy="20296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8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F5053045-3B1D-43D1-A4B4-9B3B8AAE8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3"/>
            <a:ext cx="12192000" cy="6858002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583" y="2504138"/>
            <a:ext cx="10814035" cy="317507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="" xmlns:a16="http://schemas.microsoft.com/office/drawing/2014/main" id="{59CCA7CF-EB51-402E-92CC-B2AD4F4D3385}"/>
              </a:ext>
            </a:extLst>
          </p:cNvPr>
          <p:cNvSpPr txBox="1"/>
          <p:nvPr/>
        </p:nvSpPr>
        <p:spPr>
          <a:xfrm>
            <a:off x="2927222" y="335559"/>
            <a:ext cx="78917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8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SEGMENTATION BY SERVICE </a:t>
            </a:r>
          </a:p>
          <a:p>
            <a:pPr algn="ctr"/>
            <a:r>
              <a:rPr lang="es-ES" sz="48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DINE IN</a:t>
            </a:r>
            <a:r>
              <a:rPr lang="es-ES" sz="48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OPTION</a:t>
            </a:r>
            <a:endParaRPr lang="es-ES" sz="48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2253618" y="3176891"/>
            <a:ext cx="4249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Most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of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the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places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with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Dine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in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option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are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included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in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the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cluster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0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Flecha derecha 3"/>
          <p:cNvSpPr/>
          <p:nvPr/>
        </p:nvSpPr>
        <p:spPr>
          <a:xfrm>
            <a:off x="6503349" y="3396949"/>
            <a:ext cx="846034" cy="20296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60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F5053045-3B1D-43D1-A4B4-9B3B8AAE8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3"/>
            <a:ext cx="12192000" cy="6858002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049" y="2538101"/>
            <a:ext cx="10195133" cy="312191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="" xmlns:a16="http://schemas.microsoft.com/office/drawing/2014/main" id="{59CCA7CF-EB51-402E-92CC-B2AD4F4D3385}"/>
              </a:ext>
            </a:extLst>
          </p:cNvPr>
          <p:cNvSpPr txBox="1"/>
          <p:nvPr/>
        </p:nvSpPr>
        <p:spPr>
          <a:xfrm>
            <a:off x="2927222" y="335559"/>
            <a:ext cx="78917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8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SEGMENTATION BY SERVICE </a:t>
            </a:r>
            <a:endParaRPr lang="es-ES" sz="4800" dirty="0" smtClean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s-ES" sz="48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DELIVERY OPTION</a:t>
            </a:r>
            <a:endParaRPr lang="es-ES" sz="4800" dirty="0"/>
          </a:p>
        </p:txBody>
      </p:sp>
      <p:sp>
        <p:nvSpPr>
          <p:cNvPr id="9" name="CuadroTexto 8"/>
          <p:cNvSpPr txBox="1"/>
          <p:nvPr/>
        </p:nvSpPr>
        <p:spPr>
          <a:xfrm>
            <a:off x="6022314" y="3014521"/>
            <a:ext cx="4283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In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the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cluster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0,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normally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they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don’t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have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Delivery</a:t>
            </a:r>
            <a:r>
              <a:rPr lang="es-E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" dirty="0" err="1" smtClean="0">
                <a:solidFill>
                  <a:schemeClr val="accent6">
                    <a:lumMod val="75000"/>
                  </a:schemeClr>
                </a:solidFill>
              </a:rPr>
              <a:t>option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98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="" xmlns:a16="http://schemas.microsoft.com/office/drawing/2014/main" id="{D46F41DC-CE99-4AE7-8C4F-61E5710D14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12192000" cy="6858002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237" y="2588708"/>
            <a:ext cx="10600146" cy="316261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59CCA7CF-EB51-402E-92CC-B2AD4F4D3385}"/>
              </a:ext>
            </a:extLst>
          </p:cNvPr>
          <p:cNvSpPr txBox="1"/>
          <p:nvPr/>
        </p:nvSpPr>
        <p:spPr>
          <a:xfrm>
            <a:off x="2927222" y="335559"/>
            <a:ext cx="78917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800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SEGMENTATION BY </a:t>
            </a:r>
            <a:r>
              <a:rPr lang="es-ES" sz="48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LOCATION </a:t>
            </a:r>
            <a:endParaRPr lang="es-ES" sz="4800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s-ES" sz="48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REGION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255937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316</TotalTime>
  <Words>209</Words>
  <Application>Microsoft Office PowerPoint</Application>
  <PresentationFormat>Panorámica</PresentationFormat>
  <Paragraphs>51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Constantia</vt:lpstr>
      <vt:lpstr>Wingdings 3</vt:lpstr>
      <vt:lpstr>Sector</vt:lpstr>
      <vt:lpstr>Presentación de PowerPoint</vt:lpstr>
      <vt:lpstr>INTRODUCTION</vt:lpstr>
      <vt:lpstr>disclaimer</vt:lpstr>
      <vt:lpstr>Segmentation using k-means elbow plot</vt:lpstr>
      <vt:lpstr>Segmentation using k-means Silhouette score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Cuenta Microsoft</dc:creator>
  <cp:lastModifiedBy>Cuenta Microsoft</cp:lastModifiedBy>
  <cp:revision>25</cp:revision>
  <dcterms:created xsi:type="dcterms:W3CDTF">2022-01-15T06:31:37Z</dcterms:created>
  <dcterms:modified xsi:type="dcterms:W3CDTF">2022-03-01T09:46:40Z</dcterms:modified>
</cp:coreProperties>
</file>

<file path=docProps/thumbnail.jpeg>
</file>